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6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50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6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0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61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6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4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6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32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686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EA48-B13C-4BBD-B043-659BCF6A52FE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6819-0948-4D8A-B5DD-5A293C4A0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85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robertoprivitera@wp.p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71689"/>
            <a:ext cx="9144000" cy="2387600"/>
          </a:xfrm>
        </p:spPr>
        <p:txBody>
          <a:bodyPr>
            <a:normAutofit/>
          </a:bodyPr>
          <a:lstStyle/>
          <a:p>
            <a:r>
              <a:rPr lang="pl-PL" sz="4400" b="1" i="1" dirty="0"/>
              <a:t>Szkoła Prawa Włoskiego i Europejskiego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74694"/>
            <a:ext cx="9144000" cy="1655762"/>
          </a:xfrm>
        </p:spPr>
        <p:txBody>
          <a:bodyPr/>
          <a:lstStyle/>
          <a:p>
            <a:r>
              <a:rPr lang="pl-PL" i="1" dirty="0"/>
              <a:t>2002 - 2024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225654"/>
            <a:ext cx="1905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8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215" y="716001"/>
            <a:ext cx="2152548" cy="2532409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76672" y="582354"/>
            <a:ext cx="7826644" cy="5709646"/>
          </a:xfrm>
        </p:spPr>
        <p:txBody>
          <a:bodyPr>
            <a:normAutofit/>
          </a:bodyPr>
          <a:lstStyle/>
          <a:p>
            <a:pPr algn="just"/>
            <a:endParaRPr lang="pl-PL" sz="3200" i="1" dirty="0"/>
          </a:p>
          <a:p>
            <a:pPr algn="ctr"/>
            <a:r>
              <a:rPr lang="pl-PL" sz="2800" b="1" i="1" dirty="0"/>
              <a:t>Szkoła Prawa Włoskiego i Europejskiego </a:t>
            </a:r>
          </a:p>
          <a:p>
            <a:pPr algn="just"/>
            <a:r>
              <a:rPr lang="pl-PL" sz="2600" i="1" dirty="0"/>
              <a:t>jest wspólnym przedsięwzięciem edukacyjnym Wydziału Prawa i Administracji Uniwersytetu Warszawskiego oraz </a:t>
            </a:r>
            <a:r>
              <a:rPr lang="pl-PL" sz="2600" i="1" dirty="0" err="1"/>
              <a:t>Dipartimento</a:t>
            </a:r>
            <a:r>
              <a:rPr lang="pl-PL" sz="2600" i="1" dirty="0"/>
              <a:t> di </a:t>
            </a:r>
            <a:r>
              <a:rPr lang="pl-PL" sz="2600" i="1" dirty="0" err="1"/>
              <a:t>Giurisprudenza</a:t>
            </a:r>
            <a:r>
              <a:rPr lang="pl-PL" sz="2600" i="1" dirty="0"/>
              <a:t> </a:t>
            </a:r>
            <a:r>
              <a:rPr lang="pl-PL" sz="2600" i="1" dirty="0" err="1"/>
              <a:t>dell’Università</a:t>
            </a:r>
            <a:r>
              <a:rPr lang="pl-PL" sz="2600" i="1" dirty="0"/>
              <a:t> </a:t>
            </a:r>
            <a:r>
              <a:rPr lang="pl-PL" sz="2600" i="1" dirty="0" err="1"/>
              <a:t>degli</a:t>
            </a:r>
            <a:r>
              <a:rPr lang="pl-PL" sz="2600" i="1" dirty="0"/>
              <a:t> </a:t>
            </a:r>
            <a:r>
              <a:rPr lang="pl-PL" sz="2600" i="1" dirty="0" err="1"/>
              <a:t>Studi</a:t>
            </a:r>
            <a:r>
              <a:rPr lang="pl-PL" sz="2600" i="1" dirty="0"/>
              <a:t> di </a:t>
            </a:r>
            <a:r>
              <a:rPr lang="pl-PL" sz="2600" i="1" dirty="0" err="1"/>
              <a:t>Catania</a:t>
            </a:r>
            <a:r>
              <a:rPr lang="pl-PL" sz="2600" i="1" dirty="0"/>
              <a:t>.</a:t>
            </a:r>
          </a:p>
          <a:p>
            <a:pPr algn="just"/>
            <a:endParaRPr lang="pl-PL" sz="2600" i="1" dirty="0"/>
          </a:p>
          <a:p>
            <a:pPr algn="just"/>
            <a:r>
              <a:rPr lang="pl-PL" sz="2600" i="1" dirty="0"/>
              <a:t>Celem naszej Szkoły jest zaspokojenie rosnącego zapotrzebowania na prawników znających (oprócz prawa polskiego) podstawowe zasady włoskiego systemu prawnego, włoski język prawniczy oraz włoskie    i unijne unormowania w zakresie obrotu gospodarczego.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235" y="3689797"/>
            <a:ext cx="2524508" cy="24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9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511443" y="662792"/>
            <a:ext cx="11205274" cy="2056961"/>
          </a:xfrm>
        </p:spPr>
        <p:txBody>
          <a:bodyPr>
            <a:normAutofit/>
          </a:bodyPr>
          <a:lstStyle/>
          <a:p>
            <a:pPr algn="just"/>
            <a:r>
              <a:rPr lang="pl-PL" sz="2600" b="1" i="1" dirty="0"/>
              <a:t>Szkoła Prawa Włoskiego i Europejskiego </a:t>
            </a:r>
            <a:r>
              <a:rPr lang="pl-PL" sz="2600" i="1" dirty="0"/>
              <a:t>rozpoczęła swoją działalność w 2002 r.  Do tej pory odbyło się XVIII edycji kursu, w których uczestniczyło kilkuset słuchaczy: zarówno studentów wydziałów prawa wyższych uczelni z Polski i z zagranicy, jak również wielu praktyków - sędziów, radców prawnych, adwokatów, notariuszy        i tłumaczy przysięgłych.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93" y="2604956"/>
            <a:ext cx="4855774" cy="364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6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3741849" y="962635"/>
            <a:ext cx="7826644" cy="5488897"/>
          </a:xfrm>
        </p:spPr>
        <p:txBody>
          <a:bodyPr>
            <a:noAutofit/>
          </a:bodyPr>
          <a:lstStyle/>
          <a:p>
            <a:pPr algn="just"/>
            <a:r>
              <a:rPr lang="pl-PL" sz="2600" b="1" i="1" dirty="0"/>
              <a:t>Szkoła Prawa Włoskiego i Europejskiego </a:t>
            </a:r>
            <a:r>
              <a:rPr lang="pl-PL" sz="2600" i="1" dirty="0"/>
              <a:t>jest semestralnym kursem obejmującym podstawy włoskiego systemu prawa oraz wybrane zagadnienia z zakresu obrotu gospodarczego, w szczególności:</a:t>
            </a:r>
          </a:p>
          <a:p>
            <a:pPr algn="just"/>
            <a:r>
              <a:rPr lang="pl-PL" sz="2600" i="1" dirty="0"/>
              <a:t>	- Prawo cywilne (w tym prawo kontraktów),</a:t>
            </a:r>
          </a:p>
          <a:p>
            <a:pPr algn="just">
              <a:spcBef>
                <a:spcPts val="0"/>
              </a:spcBef>
            </a:pPr>
            <a:r>
              <a:rPr lang="pl-PL" sz="2600" i="1" dirty="0"/>
              <a:t>	- Prawo handlowe,</a:t>
            </a:r>
          </a:p>
          <a:p>
            <a:pPr algn="just">
              <a:spcBef>
                <a:spcPts val="0"/>
              </a:spcBef>
            </a:pPr>
            <a:r>
              <a:rPr lang="pl-PL" sz="2600" i="1" dirty="0"/>
              <a:t>	- Prawo bankowe,</a:t>
            </a:r>
          </a:p>
          <a:p>
            <a:pPr algn="just">
              <a:spcBef>
                <a:spcPts val="0"/>
              </a:spcBef>
            </a:pPr>
            <a:r>
              <a:rPr lang="pl-PL" sz="2600" i="1" dirty="0"/>
              <a:t>	- Prawo karne,</a:t>
            </a:r>
          </a:p>
          <a:p>
            <a:pPr algn="just">
              <a:spcBef>
                <a:spcPts val="0"/>
              </a:spcBef>
            </a:pPr>
            <a:r>
              <a:rPr lang="pl-PL" sz="2600" i="1" dirty="0"/>
              <a:t>	- Prawo własności intelektualnej.</a:t>
            </a:r>
          </a:p>
          <a:p>
            <a:pPr algn="just"/>
            <a:r>
              <a:rPr lang="pl-PL" sz="2600" i="1" dirty="0"/>
              <a:t>Program Szkoły został tak skonstruowany, by słuchacze mogli zaznajomić się nie tylko z zagadnieniami teoretycznoprawnymi, ale również z praktycznymi aspektami obrotu prawnego we Włoszech.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4" r="-66164"/>
          <a:stretch/>
        </p:blipFill>
        <p:spPr>
          <a:xfrm>
            <a:off x="727366" y="962635"/>
            <a:ext cx="7378247" cy="49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9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515815" y="1495175"/>
            <a:ext cx="7397261" cy="4185136"/>
          </a:xfrm>
        </p:spPr>
        <p:txBody>
          <a:bodyPr>
            <a:noAutofit/>
          </a:bodyPr>
          <a:lstStyle/>
          <a:p>
            <a:pPr algn="ctr"/>
            <a:r>
              <a:rPr lang="pl-PL" sz="2600" i="1" dirty="0"/>
              <a:t>Zajęcia w ramach</a:t>
            </a:r>
          </a:p>
          <a:p>
            <a:pPr algn="ctr"/>
            <a:r>
              <a:rPr lang="pl-PL" sz="2600" b="1" i="1" dirty="0"/>
              <a:t>Szkoły Prawa Włoskiego i Europejskiego </a:t>
            </a:r>
          </a:p>
          <a:p>
            <a:pPr algn="ctr"/>
            <a:r>
              <a:rPr lang="pl-PL" sz="2600" i="1" dirty="0"/>
              <a:t>prowadzą profesorowie włoskiej uczelni </a:t>
            </a:r>
          </a:p>
          <a:p>
            <a:pPr algn="ctr"/>
            <a:r>
              <a:rPr lang="pl-PL" sz="2600" b="1" i="1" dirty="0" err="1"/>
              <a:t>Università</a:t>
            </a:r>
            <a:r>
              <a:rPr lang="pl-PL" sz="2600" b="1" i="1" dirty="0"/>
              <a:t> </a:t>
            </a:r>
            <a:r>
              <a:rPr lang="pl-PL" sz="2600" b="1" i="1" dirty="0" err="1"/>
              <a:t>degli</a:t>
            </a:r>
            <a:r>
              <a:rPr lang="pl-PL" sz="2600" b="1" i="1" dirty="0"/>
              <a:t> </a:t>
            </a:r>
            <a:r>
              <a:rPr lang="pl-PL" sz="2600" b="1" i="1" dirty="0" err="1"/>
              <a:t>Studi</a:t>
            </a:r>
            <a:r>
              <a:rPr lang="pl-PL" sz="2600" b="1" i="1" dirty="0"/>
              <a:t> di </a:t>
            </a:r>
            <a:r>
              <a:rPr lang="pl-PL" sz="2600" b="1" i="1" dirty="0" err="1"/>
              <a:t>Catania</a:t>
            </a:r>
            <a:endParaRPr lang="pl-PL" sz="2600" i="1" dirty="0"/>
          </a:p>
          <a:p>
            <a:pPr algn="ctr"/>
            <a:r>
              <a:rPr lang="pl-PL" sz="2600" i="1" dirty="0"/>
              <a:t>oraz uznani praktycy - notariusze i adwokaci.</a:t>
            </a:r>
          </a:p>
          <a:p>
            <a:pPr algn="ctr"/>
            <a:endParaRPr lang="pl-PL" sz="2600" i="1" dirty="0"/>
          </a:p>
          <a:p>
            <a:pPr algn="ctr"/>
            <a:r>
              <a:rPr lang="pl-PL" sz="2600" i="1" dirty="0"/>
              <a:t>Zajęcia prowadzone są wyłącznie </a:t>
            </a:r>
            <a:r>
              <a:rPr lang="pl-PL" sz="2600" b="1" i="1" u="sng" dirty="0"/>
              <a:t>w języku włoskim.</a:t>
            </a:r>
            <a:endParaRPr lang="pl-PL" sz="2600" i="1" dirty="0"/>
          </a:p>
          <a:p>
            <a:pPr algn="just"/>
            <a:r>
              <a:rPr lang="pl-PL" sz="3000" i="1" dirty="0"/>
              <a:t> 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269" y="1495175"/>
            <a:ext cx="3087243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1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269631"/>
            <a:ext cx="10515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600" b="1" i="1" dirty="0"/>
              <a:t>Czas trwania</a:t>
            </a:r>
            <a:r>
              <a:rPr lang="pl-PL" sz="2600" i="1" dirty="0"/>
              <a:t>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600" i="1" dirty="0"/>
              <a:t>Zajęcia szkoły trwają od lutego do maja 2024. W roku akademickim  2023/2024 wszystkie zajęcia będą odbywać zdalnie.</a:t>
            </a:r>
          </a:p>
          <a:p>
            <a:pPr marL="0" indent="0">
              <a:buNone/>
            </a:pPr>
            <a:r>
              <a:rPr lang="pl-PL" sz="2600" b="1" i="1" dirty="0"/>
              <a:t>Warunki ukończenia:</a:t>
            </a:r>
            <a:endParaRPr lang="pl-PL" sz="2600" i="1" dirty="0"/>
          </a:p>
          <a:p>
            <a:pPr marL="0" indent="0" algn="just">
              <a:buNone/>
            </a:pPr>
            <a:r>
              <a:rPr lang="pl-PL" sz="2600" i="1" dirty="0"/>
              <a:t>Warunkiem ukończenia kursu jest uczestnictwo w zajęciach oraz zaliczenie egzaminów przewidzianych programem kursu.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2600" i="1" dirty="0"/>
              <a:t>Ocenę końcową kursu stanowi średnia ocen z każdego przedmiotu, wystawionych przez prowadzących zajęcia (przy uwzględnieniu współczynników korygujących: aktywności słuchacza oraz liczby zaliczonych przedmiotów).</a:t>
            </a:r>
          </a:p>
          <a:p>
            <a:pPr marL="0" indent="0">
              <a:buNone/>
            </a:pPr>
            <a:r>
              <a:rPr lang="pl-PL" sz="2600" b="1" i="1" dirty="0"/>
              <a:t>Uzyskiwany dokument</a:t>
            </a:r>
            <a:r>
              <a:rPr lang="pl-PL" sz="2600" i="1" dirty="0"/>
              <a:t>:</a:t>
            </a:r>
          </a:p>
          <a:p>
            <a:pPr marL="0" indent="0" algn="just">
              <a:buNone/>
            </a:pPr>
            <a:r>
              <a:rPr lang="pl-PL" sz="2600" i="1" dirty="0"/>
              <a:t>Świadectwo ukończenia kursu - Szkoły Prawa Włoskiego i Europejskiego wydawane wspólnie przez Wydział Prawa i Administracji Uniwersytetu Warszawskiego oraz Wydział Prawa </a:t>
            </a:r>
            <a:r>
              <a:rPr lang="pl-PL" sz="2600" i="1" dirty="0" err="1"/>
              <a:t>Università</a:t>
            </a:r>
            <a:r>
              <a:rPr lang="pl-PL" sz="2600" i="1" dirty="0"/>
              <a:t> </a:t>
            </a:r>
            <a:r>
              <a:rPr lang="pl-PL" sz="2600" i="1" dirty="0" err="1"/>
              <a:t>degli</a:t>
            </a:r>
            <a:r>
              <a:rPr lang="pl-PL" sz="2600" i="1" dirty="0"/>
              <a:t> </a:t>
            </a:r>
            <a:r>
              <a:rPr lang="pl-PL" sz="2600" i="1" dirty="0" err="1"/>
              <a:t>Studi</a:t>
            </a:r>
            <a:r>
              <a:rPr lang="pl-PL" sz="2600" i="1" dirty="0"/>
              <a:t> di </a:t>
            </a:r>
            <a:r>
              <a:rPr lang="pl-PL" sz="2600" i="1" dirty="0" err="1"/>
              <a:t>Catania</a:t>
            </a:r>
            <a:r>
              <a:rPr lang="pl-PL" sz="2600" i="1" dirty="0"/>
              <a:t>.</a:t>
            </a:r>
          </a:p>
          <a:p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84987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62709" y="820614"/>
            <a:ext cx="6099348" cy="56856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600" b="1" i="1" dirty="0"/>
          </a:p>
          <a:p>
            <a:pPr marL="0" indent="0">
              <a:buNone/>
            </a:pPr>
            <a:endParaRPr lang="pl-PL" sz="2600" b="1" i="1" dirty="0"/>
          </a:p>
          <a:p>
            <a:pPr marL="0" indent="0">
              <a:buNone/>
            </a:pPr>
            <a:endParaRPr lang="pl-PL" sz="2600" b="1" i="1" dirty="0"/>
          </a:p>
          <a:p>
            <a:pPr marL="0" indent="0">
              <a:buNone/>
            </a:pPr>
            <a:r>
              <a:rPr lang="pl-PL" sz="2600" b="1" i="1" dirty="0"/>
              <a:t>Opłaty:</a:t>
            </a:r>
          </a:p>
          <a:p>
            <a:pPr marL="0" indent="0" algn="just">
              <a:buNone/>
            </a:pPr>
            <a:r>
              <a:rPr lang="pl-PL" sz="2600" i="1" dirty="0"/>
              <a:t>Czesne za uczestnictwo w kursie Szkoły Prawa Włoskiego i Europejskiego w roku akademickim 2023/2024 wynosi </a:t>
            </a:r>
            <a:r>
              <a:rPr lang="pl-PL" sz="2600" b="1" i="1" u="sng" dirty="0"/>
              <a:t>2500 PLN</a:t>
            </a:r>
            <a:r>
              <a:rPr lang="pl-PL" sz="2600" i="1" dirty="0"/>
              <a:t>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629" y="1665165"/>
            <a:ext cx="4280667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9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37728" y="1762125"/>
            <a:ext cx="11344758" cy="4662121"/>
          </a:xfr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/>
              <a:t>Wydział Prawa i Administracji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/>
              <a:t>Uniwersytetu Warszawskiego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pl-PL" sz="2600" b="1" i="1" dirty="0"/>
              <a:t>Szkoła Prawa Włoskiego i Europejskiego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/>
              <a:t>ul. Krakowskie Przedmieście 26/28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/>
              <a:t>00-927 Warszawa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2000" i="1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pl-PL" sz="2600" i="1" dirty="0" err="1"/>
              <a:t>Dott</a:t>
            </a:r>
            <a:r>
              <a:rPr lang="pl-PL" sz="2600" i="1" dirty="0"/>
              <a:t>. Roberto Privitera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2600" i="1" dirty="0"/>
              <a:t>tel. kom.: +48 503 043 034</a:t>
            </a:r>
            <a:br>
              <a:rPr lang="pl-PL" sz="2600" i="1" dirty="0"/>
            </a:br>
            <a:r>
              <a:rPr lang="pl-PL" sz="2600" i="1" dirty="0"/>
              <a:t>e-mail : </a:t>
            </a:r>
            <a:r>
              <a:rPr lang="pl-PL" sz="2600" i="1" dirty="0">
                <a:hlinkClick r:id="rId2"/>
              </a:rPr>
              <a:t>robertoprivitera@wp.pl</a:t>
            </a:r>
            <a:endParaRPr lang="pl-PL" sz="2600" i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2000" i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l-PL" sz="1400" i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400" i="1" dirty="0"/>
              <a:t>© 2023 Szkoła Prawa Włoskiego i Europejskiego </a:t>
            </a:r>
            <a:r>
              <a:rPr lang="pl-PL" sz="1400" i="1" dirty="0" err="1"/>
              <a:t>WPiA</a:t>
            </a:r>
            <a:r>
              <a:rPr lang="pl-PL" sz="1400" i="1" dirty="0"/>
              <a:t> UW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84" y="199293"/>
            <a:ext cx="1457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931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403</Words>
  <Application>Microsoft Office PowerPoint</Application>
  <PresentationFormat>Panoramiczny</PresentationFormat>
  <Paragraphs>46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Szkoła Prawa Włoskiego i Europejskiego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Dymiński</dc:creator>
  <cp:lastModifiedBy>Kinga GRABIEC</cp:lastModifiedBy>
  <cp:revision>41</cp:revision>
  <dcterms:created xsi:type="dcterms:W3CDTF">2013-05-16T09:52:56Z</dcterms:created>
  <dcterms:modified xsi:type="dcterms:W3CDTF">2023-12-21T13:40:32Z</dcterms:modified>
</cp:coreProperties>
</file>