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9" r:id="rId4"/>
    <p:sldId id="258" r:id="rId5"/>
    <p:sldId id="260" r:id="rId6"/>
    <p:sldId id="262" r:id="rId7"/>
    <p:sldId id="266" r:id="rId8"/>
    <p:sldId id="261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9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A48-B13C-4BBD-B043-659BCF6A52FE}" type="datetimeFigureOut">
              <a:rPr lang="pl-PL" smtClean="0"/>
              <a:t>12.08.2025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C6819-0948-4D8A-B5DD-5A293C4A08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0506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A48-B13C-4BBD-B043-659BCF6A52FE}" type="datetimeFigureOut">
              <a:rPr lang="pl-PL" smtClean="0"/>
              <a:t>12.08.2025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C6819-0948-4D8A-B5DD-5A293C4A08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4600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A48-B13C-4BBD-B043-659BCF6A52FE}" type="datetimeFigureOut">
              <a:rPr lang="pl-PL" smtClean="0"/>
              <a:t>12.08.2025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C6819-0948-4D8A-B5DD-5A293C4A08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4257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A48-B13C-4BBD-B043-659BCF6A52FE}" type="datetimeFigureOut">
              <a:rPr lang="pl-PL" smtClean="0"/>
              <a:t>12.08.2025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C6819-0948-4D8A-B5DD-5A293C4A08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526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A48-B13C-4BBD-B043-659BCF6A52FE}" type="datetimeFigureOut">
              <a:rPr lang="pl-PL" smtClean="0"/>
              <a:t>12.08.2025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C6819-0948-4D8A-B5DD-5A293C4A08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1026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A48-B13C-4BBD-B043-659BCF6A52FE}" type="datetimeFigureOut">
              <a:rPr lang="pl-PL" smtClean="0"/>
              <a:t>12.08.2025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C6819-0948-4D8A-B5DD-5A293C4A08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5613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A48-B13C-4BBD-B043-659BCF6A52FE}" type="datetimeFigureOut">
              <a:rPr lang="pl-PL" smtClean="0"/>
              <a:t>12.08.2025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C6819-0948-4D8A-B5DD-5A293C4A08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7638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A48-B13C-4BBD-B043-659BCF6A52FE}" type="datetimeFigureOut">
              <a:rPr lang="pl-PL" smtClean="0"/>
              <a:t>12.08.2025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C6819-0948-4D8A-B5DD-5A293C4A08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5044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A48-B13C-4BBD-B043-659BCF6A52FE}" type="datetimeFigureOut">
              <a:rPr lang="pl-PL" smtClean="0"/>
              <a:t>12.08.2025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C6819-0948-4D8A-B5DD-5A293C4A08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1062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A48-B13C-4BBD-B043-659BCF6A52FE}" type="datetimeFigureOut">
              <a:rPr lang="pl-PL" smtClean="0"/>
              <a:t>12.08.2025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C6819-0948-4D8A-B5DD-5A293C4A08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3323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A48-B13C-4BBD-B043-659BCF6A52FE}" type="datetimeFigureOut">
              <a:rPr lang="pl-PL" smtClean="0"/>
              <a:t>12.08.2025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C6819-0948-4D8A-B5DD-5A293C4A08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6863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BEA48-B13C-4BBD-B043-659BCF6A52FE}" type="datetimeFigureOut">
              <a:rPr lang="pl-PL" smtClean="0"/>
              <a:t>12.08.2025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C6819-0948-4D8A-B5DD-5A293C4A08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3852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mailto:robertoprivitera@wp.pl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0117" y="5532437"/>
            <a:ext cx="10515600" cy="1325563"/>
          </a:xfrm>
        </p:spPr>
        <p:txBody>
          <a:bodyPr/>
          <a:lstStyle/>
          <a:p>
            <a:pPr algn="ctr"/>
            <a:r>
              <a:rPr lang="pl-PL" dirty="0" smtClean="0"/>
              <a:t>2002-2026</a:t>
            </a:r>
            <a:endParaRPr lang="pl-PL" dirty="0"/>
          </a:p>
        </p:txBody>
      </p:sp>
      <p:pic>
        <p:nvPicPr>
          <p:cNvPr id="6" name="Symbol zastępczy zawartości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73" y="630194"/>
            <a:ext cx="12195873" cy="4514336"/>
          </a:xfr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4512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87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ymbol zastępczy zawartości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215" y="716001"/>
            <a:ext cx="2152548" cy="2532409"/>
          </a:xfrm>
        </p:spPr>
      </p:pic>
      <p:sp>
        <p:nvSpPr>
          <p:cNvPr id="7" name="Symbol zastępczy tekstu 6"/>
          <p:cNvSpPr>
            <a:spLocks noGrp="1"/>
          </p:cNvSpPr>
          <p:nvPr>
            <p:ph type="body" sz="half" idx="2"/>
          </p:nvPr>
        </p:nvSpPr>
        <p:spPr>
          <a:xfrm>
            <a:off x="476672" y="582354"/>
            <a:ext cx="7826644" cy="5709646"/>
          </a:xfrm>
        </p:spPr>
        <p:txBody>
          <a:bodyPr>
            <a:normAutofit/>
          </a:bodyPr>
          <a:lstStyle/>
          <a:p>
            <a:pPr algn="just"/>
            <a:endParaRPr lang="pl-PL" sz="3200" i="1" dirty="0"/>
          </a:p>
          <a:p>
            <a:pPr algn="ctr"/>
            <a:r>
              <a:rPr lang="pl-PL" sz="2800" b="1" i="1" dirty="0"/>
              <a:t>Szkoła Prawa </a:t>
            </a:r>
            <a:r>
              <a:rPr lang="pl-PL" sz="2800" b="1" i="1" dirty="0" smtClean="0"/>
              <a:t>Włoskiego</a:t>
            </a:r>
            <a:endParaRPr lang="pl-PL" sz="2800" b="1" i="1" dirty="0"/>
          </a:p>
          <a:p>
            <a:pPr algn="just"/>
            <a:r>
              <a:rPr lang="pl-PL" sz="2600" i="1" dirty="0"/>
              <a:t>jest wspólnym przedsięwzięciem edukacyjnym Wydziału Prawa i Administracji Uniwersytetu Warszawskiego oraz </a:t>
            </a:r>
            <a:r>
              <a:rPr lang="pl-PL" sz="2600" i="1" dirty="0" err="1"/>
              <a:t>Dipartimento</a:t>
            </a:r>
            <a:r>
              <a:rPr lang="pl-PL" sz="2600" i="1" dirty="0"/>
              <a:t> di </a:t>
            </a:r>
            <a:r>
              <a:rPr lang="pl-PL" sz="2600" i="1" dirty="0" err="1"/>
              <a:t>Giurisprudenza</a:t>
            </a:r>
            <a:r>
              <a:rPr lang="pl-PL" sz="2600" i="1" dirty="0"/>
              <a:t> </a:t>
            </a:r>
            <a:r>
              <a:rPr lang="pl-PL" sz="2600" i="1" dirty="0" err="1"/>
              <a:t>dell’Università</a:t>
            </a:r>
            <a:r>
              <a:rPr lang="pl-PL" sz="2600" i="1" dirty="0"/>
              <a:t> </a:t>
            </a:r>
            <a:r>
              <a:rPr lang="pl-PL" sz="2600" i="1" dirty="0" err="1"/>
              <a:t>degli</a:t>
            </a:r>
            <a:r>
              <a:rPr lang="pl-PL" sz="2600" i="1" dirty="0"/>
              <a:t> </a:t>
            </a:r>
            <a:r>
              <a:rPr lang="pl-PL" sz="2600" i="1" dirty="0" err="1"/>
              <a:t>Studi</a:t>
            </a:r>
            <a:r>
              <a:rPr lang="pl-PL" sz="2600" i="1" dirty="0"/>
              <a:t> di </a:t>
            </a:r>
            <a:r>
              <a:rPr lang="pl-PL" sz="2600" i="1" dirty="0" err="1"/>
              <a:t>Catania</a:t>
            </a:r>
            <a:r>
              <a:rPr lang="pl-PL" sz="2600" i="1" dirty="0"/>
              <a:t>.</a:t>
            </a:r>
          </a:p>
          <a:p>
            <a:pPr algn="just"/>
            <a:endParaRPr lang="pl-PL" sz="2600" i="1" dirty="0"/>
          </a:p>
          <a:p>
            <a:pPr algn="just"/>
            <a:r>
              <a:rPr lang="pl-PL" sz="2600" i="1" dirty="0"/>
              <a:t>Celem naszej Szkoły jest zaspokojenie rosnącego zapotrzebowania na prawników znających (oprócz prawa polskiego) podstawowe zasady włoskiego systemu prawnego, włoski język prawniczy oraz włoskie    i unijne unormowania w zakresie obrotu gospodarczego. </a:t>
            </a: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5235" y="3689797"/>
            <a:ext cx="2524508" cy="2473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99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tekstu 6"/>
          <p:cNvSpPr>
            <a:spLocks noGrp="1"/>
          </p:cNvSpPr>
          <p:nvPr>
            <p:ph type="body" sz="half" idx="2"/>
          </p:nvPr>
        </p:nvSpPr>
        <p:spPr>
          <a:xfrm>
            <a:off x="511443" y="662792"/>
            <a:ext cx="11205274" cy="2056961"/>
          </a:xfrm>
        </p:spPr>
        <p:txBody>
          <a:bodyPr>
            <a:normAutofit/>
          </a:bodyPr>
          <a:lstStyle/>
          <a:p>
            <a:pPr algn="just"/>
            <a:r>
              <a:rPr lang="pl-PL" sz="2600" b="1" i="1" dirty="0"/>
              <a:t>Szkoła Prawa Włoskiego </a:t>
            </a:r>
            <a:r>
              <a:rPr lang="pl-PL" sz="2600" i="1" dirty="0" smtClean="0"/>
              <a:t>rozpoczęła </a:t>
            </a:r>
            <a:r>
              <a:rPr lang="pl-PL" sz="2600" i="1" dirty="0"/>
              <a:t>swoją działalność w 2002 r.  </a:t>
            </a:r>
            <a:br>
              <a:rPr lang="pl-PL" sz="2600" i="1" dirty="0"/>
            </a:br>
            <a:r>
              <a:rPr lang="pl-PL" sz="2600" i="1" dirty="0" smtClean="0"/>
              <a:t>Do </a:t>
            </a:r>
            <a:r>
              <a:rPr lang="pl-PL" sz="2600" i="1" dirty="0"/>
              <a:t>tej pory odbyło się </a:t>
            </a:r>
            <a:r>
              <a:rPr lang="pl-PL" sz="2600" i="1" dirty="0" smtClean="0"/>
              <a:t>XIX </a:t>
            </a:r>
            <a:r>
              <a:rPr lang="pl-PL" sz="2600" i="1" dirty="0"/>
              <a:t>edycji kursu, w których uczestniczyło kilkuset słuchaczy: zarówno studentów wydziałów prawa wyższych uczelni z Polski i z zagranicy, </a:t>
            </a:r>
            <a:r>
              <a:rPr lang="pl-PL" sz="2600" i="1" dirty="0" smtClean="0"/>
              <a:t/>
            </a:r>
            <a:br>
              <a:rPr lang="pl-PL" sz="2600" i="1" dirty="0" smtClean="0"/>
            </a:br>
            <a:r>
              <a:rPr lang="pl-PL" sz="2600" i="1" dirty="0" smtClean="0"/>
              <a:t>jak </a:t>
            </a:r>
            <a:r>
              <a:rPr lang="pl-PL" sz="2600" i="1" dirty="0"/>
              <a:t>również wielu praktyków - sędziów, radców prawnych, adwokatów, notariuszy        i tłumaczy przysięgłych. </a:t>
            </a: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193" y="2604956"/>
            <a:ext cx="4855774" cy="3641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86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tekstu 6"/>
          <p:cNvSpPr>
            <a:spLocks noGrp="1"/>
          </p:cNvSpPr>
          <p:nvPr>
            <p:ph type="body" sz="half" idx="2"/>
          </p:nvPr>
        </p:nvSpPr>
        <p:spPr>
          <a:xfrm>
            <a:off x="3741849" y="962635"/>
            <a:ext cx="7826644" cy="5488897"/>
          </a:xfrm>
        </p:spPr>
        <p:txBody>
          <a:bodyPr>
            <a:noAutofit/>
          </a:bodyPr>
          <a:lstStyle/>
          <a:p>
            <a:pPr algn="just"/>
            <a:r>
              <a:rPr lang="pl-PL" sz="2600" b="1" i="1" dirty="0"/>
              <a:t>Szkoła Prawa Włoskiego </a:t>
            </a:r>
            <a:r>
              <a:rPr lang="pl-PL" sz="2600" i="1" dirty="0" smtClean="0"/>
              <a:t>jest </a:t>
            </a:r>
            <a:r>
              <a:rPr lang="pl-PL" sz="2600" i="1" dirty="0"/>
              <a:t>semestralnym kursem obejmującym podstawy włoskiego systemu prawa </a:t>
            </a:r>
            <a:r>
              <a:rPr lang="pl-PL" sz="2600" i="1" dirty="0" smtClean="0"/>
              <a:t/>
            </a:r>
            <a:br>
              <a:rPr lang="pl-PL" sz="2600" i="1" dirty="0" smtClean="0"/>
            </a:br>
            <a:r>
              <a:rPr lang="pl-PL" sz="2600" i="1" dirty="0" smtClean="0"/>
              <a:t>oraz </a:t>
            </a:r>
            <a:r>
              <a:rPr lang="pl-PL" sz="2600" i="1" dirty="0"/>
              <a:t>wybrane zagadnienia z zakresu obrotu gospodarczego, </a:t>
            </a:r>
            <a:r>
              <a:rPr lang="pl-PL" sz="2600" i="1" dirty="0" smtClean="0"/>
              <a:t>w </a:t>
            </a:r>
            <a:r>
              <a:rPr lang="pl-PL" sz="2600" i="1" dirty="0"/>
              <a:t>szczególności:</a:t>
            </a:r>
          </a:p>
          <a:p>
            <a:pPr algn="just"/>
            <a:r>
              <a:rPr lang="pl-PL" sz="2600" i="1" dirty="0"/>
              <a:t>	- Prawo cywilne (w tym prawo kontraktów),</a:t>
            </a:r>
          </a:p>
          <a:p>
            <a:pPr algn="just">
              <a:spcBef>
                <a:spcPts val="0"/>
              </a:spcBef>
            </a:pPr>
            <a:r>
              <a:rPr lang="pl-PL" sz="2600" i="1" dirty="0"/>
              <a:t>	- Prawo handlowe,</a:t>
            </a:r>
          </a:p>
          <a:p>
            <a:pPr algn="just">
              <a:spcBef>
                <a:spcPts val="0"/>
              </a:spcBef>
            </a:pPr>
            <a:r>
              <a:rPr lang="pl-PL" sz="2600" i="1" dirty="0"/>
              <a:t>	- </a:t>
            </a:r>
            <a:r>
              <a:rPr lang="pl-PL" sz="2600" i="1" dirty="0" smtClean="0"/>
              <a:t>Prawo administracyjne,</a:t>
            </a:r>
            <a:endParaRPr lang="pl-PL" sz="2600" i="1" dirty="0"/>
          </a:p>
          <a:p>
            <a:pPr algn="just">
              <a:spcBef>
                <a:spcPts val="0"/>
              </a:spcBef>
            </a:pPr>
            <a:r>
              <a:rPr lang="pl-PL" sz="2600" i="1" dirty="0"/>
              <a:t>	- Prawo karne,</a:t>
            </a:r>
          </a:p>
          <a:p>
            <a:pPr algn="just">
              <a:spcBef>
                <a:spcPts val="0"/>
              </a:spcBef>
            </a:pPr>
            <a:r>
              <a:rPr lang="pl-PL" sz="2600" i="1" dirty="0"/>
              <a:t>	- Prawo własności intelektualnej.</a:t>
            </a:r>
          </a:p>
          <a:p>
            <a:pPr algn="just"/>
            <a:r>
              <a:rPr lang="pl-PL" sz="2600" i="1" dirty="0"/>
              <a:t>Program Szkoły został tak skonstruowany, by słuchacze mogli zaznajomić się nie tylko z zagadnieniami teoretycznoprawnymi, ale również z praktycznymi aspektami obrotu prawnego we Włoszech.</a:t>
            </a: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164" r="-66164"/>
          <a:stretch/>
        </p:blipFill>
        <p:spPr>
          <a:xfrm>
            <a:off x="727366" y="962635"/>
            <a:ext cx="7378247" cy="4924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395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tekstu 6"/>
          <p:cNvSpPr>
            <a:spLocks noGrp="1"/>
          </p:cNvSpPr>
          <p:nvPr>
            <p:ph type="body" sz="half" idx="2"/>
          </p:nvPr>
        </p:nvSpPr>
        <p:spPr>
          <a:xfrm>
            <a:off x="515815" y="1495175"/>
            <a:ext cx="7397261" cy="4185136"/>
          </a:xfrm>
        </p:spPr>
        <p:txBody>
          <a:bodyPr>
            <a:noAutofit/>
          </a:bodyPr>
          <a:lstStyle/>
          <a:p>
            <a:pPr algn="ctr"/>
            <a:r>
              <a:rPr lang="pl-PL" sz="2600" i="1" dirty="0"/>
              <a:t>Zajęcia w ramach</a:t>
            </a:r>
          </a:p>
          <a:p>
            <a:pPr algn="ctr"/>
            <a:r>
              <a:rPr lang="pl-PL" sz="2600" b="1" i="1" dirty="0"/>
              <a:t>Szkoły Prawa Włoskiego i Europejskiego </a:t>
            </a:r>
          </a:p>
          <a:p>
            <a:pPr algn="ctr"/>
            <a:r>
              <a:rPr lang="pl-PL" sz="2600" i="1" dirty="0"/>
              <a:t>prowadzą profesorowie włoskiej uczelni </a:t>
            </a:r>
          </a:p>
          <a:p>
            <a:pPr algn="ctr"/>
            <a:r>
              <a:rPr lang="pl-PL" sz="2600" b="1" i="1" dirty="0" err="1"/>
              <a:t>Università</a:t>
            </a:r>
            <a:r>
              <a:rPr lang="pl-PL" sz="2600" b="1" i="1" dirty="0"/>
              <a:t> </a:t>
            </a:r>
            <a:r>
              <a:rPr lang="pl-PL" sz="2600" b="1" i="1" dirty="0" err="1"/>
              <a:t>degli</a:t>
            </a:r>
            <a:r>
              <a:rPr lang="pl-PL" sz="2600" b="1" i="1" dirty="0"/>
              <a:t> </a:t>
            </a:r>
            <a:r>
              <a:rPr lang="pl-PL" sz="2600" b="1" i="1" dirty="0" err="1"/>
              <a:t>Studi</a:t>
            </a:r>
            <a:r>
              <a:rPr lang="pl-PL" sz="2600" b="1" i="1" dirty="0"/>
              <a:t> di </a:t>
            </a:r>
            <a:r>
              <a:rPr lang="pl-PL" sz="2600" b="1" i="1" dirty="0" err="1" smtClean="0"/>
              <a:t>Catania</a:t>
            </a:r>
            <a:r>
              <a:rPr lang="pl-PL" sz="2600" i="1" dirty="0" smtClean="0"/>
              <a:t>.</a:t>
            </a:r>
            <a:endParaRPr lang="pl-PL" sz="2600" i="1" dirty="0"/>
          </a:p>
          <a:p>
            <a:pPr algn="ctr"/>
            <a:endParaRPr lang="pl-PL" sz="2600" i="1" dirty="0"/>
          </a:p>
          <a:p>
            <a:pPr algn="ctr"/>
            <a:r>
              <a:rPr lang="pl-PL" sz="2600" i="1" dirty="0"/>
              <a:t>Zajęcia prowadzone są wyłącznie </a:t>
            </a:r>
            <a:r>
              <a:rPr lang="pl-PL" sz="2600" b="1" i="1" u="sng" dirty="0"/>
              <a:t>w języku włoskim.</a:t>
            </a:r>
            <a:endParaRPr lang="pl-PL" sz="2600" i="1" dirty="0"/>
          </a:p>
          <a:p>
            <a:pPr algn="just"/>
            <a:r>
              <a:rPr lang="pl-PL" sz="3000" i="1" dirty="0"/>
              <a:t> </a:t>
            </a: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2269" y="1495175"/>
            <a:ext cx="3087243" cy="3876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918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838200" y="269631"/>
            <a:ext cx="10515600" cy="6400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600" b="1" i="1" dirty="0"/>
              <a:t>Czas trwania</a:t>
            </a:r>
            <a:r>
              <a:rPr lang="pl-PL" sz="2600" i="1" dirty="0"/>
              <a:t>: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pl-PL" sz="2600" i="1" dirty="0"/>
              <a:t>Zajęcia szkoły trwają od lutego do maja </a:t>
            </a:r>
            <a:r>
              <a:rPr lang="pl-PL" sz="2600" i="1" dirty="0" smtClean="0"/>
              <a:t>2026. W </a:t>
            </a:r>
            <a:r>
              <a:rPr lang="pl-PL" sz="2600" i="1" dirty="0"/>
              <a:t>roku akademickim  </a:t>
            </a:r>
            <a:r>
              <a:rPr lang="pl-PL" sz="2600" i="1" dirty="0" smtClean="0"/>
              <a:t>2025/2026 </a:t>
            </a:r>
            <a:r>
              <a:rPr lang="pl-PL" sz="2600" i="1" dirty="0"/>
              <a:t>wszystkie zajęcia będą odbywać zdalnie.</a:t>
            </a:r>
          </a:p>
          <a:p>
            <a:pPr marL="0" indent="0">
              <a:buNone/>
            </a:pPr>
            <a:r>
              <a:rPr lang="pl-PL" sz="2600" b="1" i="1" dirty="0"/>
              <a:t>Warunki ukończenia:</a:t>
            </a:r>
            <a:endParaRPr lang="pl-PL" sz="2600" i="1" dirty="0"/>
          </a:p>
          <a:p>
            <a:pPr marL="0" indent="0" algn="just">
              <a:buNone/>
            </a:pPr>
            <a:r>
              <a:rPr lang="pl-PL" sz="2600" i="1" dirty="0" smtClean="0"/>
              <a:t>Warunkiem </a:t>
            </a:r>
            <a:r>
              <a:rPr lang="pl-PL" sz="2600" i="1" dirty="0"/>
              <a:t>ukończenia kursu jest uczestnictwo w zajęciach zgodnie </a:t>
            </a:r>
            <a:r>
              <a:rPr lang="pl-PL" sz="2600" i="1" dirty="0" smtClean="0"/>
              <a:t/>
            </a:r>
            <a:br>
              <a:rPr lang="pl-PL" sz="2600" i="1" dirty="0" smtClean="0"/>
            </a:br>
            <a:r>
              <a:rPr lang="pl-PL" sz="2600" i="1" dirty="0" smtClean="0"/>
              <a:t>z </a:t>
            </a:r>
            <a:r>
              <a:rPr lang="pl-PL" sz="2600" i="1" dirty="0"/>
              <a:t>postanowieniami dotyczącymi obowiązków uczestnika oraz uzyskanie pozytywnej oceny z co najmniej 7 z 8 egzaminów przedmiotowych. </a:t>
            </a:r>
            <a:endParaRPr lang="pl-PL" sz="2600" i="1" dirty="0" smtClean="0"/>
          </a:p>
          <a:p>
            <a:pPr marL="0" indent="0" algn="just">
              <a:buNone/>
            </a:pPr>
            <a:r>
              <a:rPr lang="pl-PL" sz="2600" i="1" dirty="0" smtClean="0"/>
              <a:t>Ocena </a:t>
            </a:r>
            <a:r>
              <a:rPr lang="pl-PL" sz="2600" i="1" dirty="0"/>
              <a:t>końcowa kursu ustalana jest jako średnia ocen uzyskanych </a:t>
            </a:r>
            <a:r>
              <a:rPr lang="pl-PL" sz="2600" i="1" dirty="0" smtClean="0"/>
              <a:t>przez uczestnika z </a:t>
            </a:r>
            <a:r>
              <a:rPr lang="pl-PL" sz="2600" i="1" dirty="0"/>
              <a:t>egzaminów z poszczególnych modułów. Uwzględniane mogą być również elementy takie jak poziom aktywności oraz liczba zaliczonych </a:t>
            </a:r>
            <a:r>
              <a:rPr lang="pl-PL" sz="2600" i="1" dirty="0" smtClean="0"/>
              <a:t>przedmiotów.</a:t>
            </a:r>
            <a:endParaRPr lang="pl-PL" sz="2600" i="1" dirty="0"/>
          </a:p>
          <a:p>
            <a:pPr marL="0" indent="0">
              <a:buNone/>
            </a:pPr>
            <a:r>
              <a:rPr lang="pl-PL" sz="2600" b="1" i="1" dirty="0" smtClean="0"/>
              <a:t>Uzyskiwany </a:t>
            </a:r>
            <a:r>
              <a:rPr lang="pl-PL" sz="2600" b="1" i="1" dirty="0"/>
              <a:t>dokument</a:t>
            </a:r>
            <a:r>
              <a:rPr lang="pl-PL" sz="2600" i="1" dirty="0"/>
              <a:t>:</a:t>
            </a:r>
          </a:p>
          <a:p>
            <a:pPr marL="0" indent="0" algn="just">
              <a:buNone/>
            </a:pPr>
            <a:r>
              <a:rPr lang="pl-PL" sz="2600" i="1" dirty="0"/>
              <a:t>Świadectwo ukończenia kursu - Szkoły Prawa Włoskiego </a:t>
            </a:r>
            <a:r>
              <a:rPr lang="pl-PL" sz="2600" i="1" dirty="0" smtClean="0"/>
              <a:t>wydawane </a:t>
            </a:r>
            <a:r>
              <a:rPr lang="pl-PL" sz="2600" i="1" dirty="0"/>
              <a:t>wspólnie przez Wydział Prawa i Administracji Uniwersytetu Warszawskiego oraz Wydział Prawa </a:t>
            </a:r>
            <a:r>
              <a:rPr lang="pl-PL" sz="2600" i="1" dirty="0" err="1"/>
              <a:t>Università</a:t>
            </a:r>
            <a:r>
              <a:rPr lang="pl-PL" sz="2600" i="1" dirty="0"/>
              <a:t> </a:t>
            </a:r>
            <a:r>
              <a:rPr lang="pl-PL" sz="2600" i="1" dirty="0" err="1"/>
              <a:t>degli</a:t>
            </a:r>
            <a:r>
              <a:rPr lang="pl-PL" sz="2600" i="1" dirty="0"/>
              <a:t> </a:t>
            </a:r>
            <a:r>
              <a:rPr lang="pl-PL" sz="2600" i="1" dirty="0" err="1"/>
              <a:t>Studi</a:t>
            </a:r>
            <a:r>
              <a:rPr lang="pl-PL" sz="2600" i="1" dirty="0"/>
              <a:t> di </a:t>
            </a:r>
            <a:r>
              <a:rPr lang="pl-PL" sz="2600" i="1" dirty="0" err="1"/>
              <a:t>Catania</a:t>
            </a:r>
            <a:r>
              <a:rPr lang="pl-PL" sz="2600" i="1" dirty="0"/>
              <a:t>.</a:t>
            </a:r>
          </a:p>
          <a:p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849872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562709" y="820614"/>
            <a:ext cx="6099348" cy="568569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2600" b="1" i="1" dirty="0"/>
          </a:p>
          <a:p>
            <a:pPr marL="0" indent="0">
              <a:buNone/>
            </a:pPr>
            <a:endParaRPr lang="pl-PL" sz="2600" b="1" i="1" dirty="0"/>
          </a:p>
          <a:p>
            <a:pPr marL="0" indent="0">
              <a:buNone/>
            </a:pPr>
            <a:endParaRPr lang="pl-PL" sz="2600" b="1" i="1" dirty="0"/>
          </a:p>
          <a:p>
            <a:pPr marL="0" indent="0">
              <a:buNone/>
            </a:pPr>
            <a:r>
              <a:rPr lang="pl-PL" sz="2600" b="1" i="1" dirty="0"/>
              <a:t>Opłaty:</a:t>
            </a:r>
          </a:p>
          <a:p>
            <a:pPr marL="0" indent="0" algn="just">
              <a:buNone/>
            </a:pPr>
            <a:r>
              <a:rPr lang="pl-PL" sz="2600" i="1" dirty="0"/>
              <a:t>Czesne za uczestnictwo w kursie Szkoły Prawa Włoskiego </a:t>
            </a:r>
            <a:r>
              <a:rPr lang="pl-PL" sz="2600" i="1" dirty="0" smtClean="0"/>
              <a:t>w </a:t>
            </a:r>
            <a:r>
              <a:rPr lang="pl-PL" sz="2600" i="1" dirty="0"/>
              <a:t>roku akademickim </a:t>
            </a:r>
            <a:r>
              <a:rPr lang="pl-PL" sz="2600" i="1" dirty="0" smtClean="0"/>
              <a:t>2025/2026 wynosi </a:t>
            </a:r>
            <a:r>
              <a:rPr lang="pl-PL" sz="2600" b="1" i="1" u="sng" dirty="0"/>
              <a:t>2500 PLN</a:t>
            </a:r>
            <a:r>
              <a:rPr lang="pl-PL" sz="2600" i="1" dirty="0"/>
              <a:t>.</a:t>
            </a: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2629" y="1665165"/>
            <a:ext cx="4280667" cy="349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793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tekstu 6"/>
          <p:cNvSpPr>
            <a:spLocks noGrp="1"/>
          </p:cNvSpPr>
          <p:nvPr>
            <p:ph type="body" sz="half" idx="2"/>
          </p:nvPr>
        </p:nvSpPr>
        <p:spPr>
          <a:xfrm>
            <a:off x="437728" y="1762125"/>
            <a:ext cx="11344758" cy="4662121"/>
          </a:xfrm>
        </p:spPr>
        <p:txBody>
          <a:bodyPr anchor="b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pl-PL" sz="2600" i="1" dirty="0"/>
              <a:t>Wydział Prawa i Administracji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pl-PL" sz="2600" i="1" dirty="0"/>
              <a:t>Uniwersytetu Warszawskiego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pl-PL" sz="2600" b="1" i="1" dirty="0"/>
              <a:t>Szkoła Prawa </a:t>
            </a:r>
            <a:r>
              <a:rPr lang="pl-PL" sz="2600" b="1" i="1" dirty="0" smtClean="0"/>
              <a:t>Włoskiego</a:t>
            </a:r>
            <a:endParaRPr lang="pl-PL" sz="2600" b="1" i="1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pl-PL" sz="2600" i="1" dirty="0"/>
              <a:t>ul. Krakowskie Przedmieście 26/28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pl-PL" sz="2600" i="1" dirty="0"/>
              <a:t>00-927 Warszawa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pl-PL" sz="2000" i="1" dirty="0"/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pl-PL" sz="2600" i="1" dirty="0" err="1"/>
              <a:t>Dott</a:t>
            </a:r>
            <a:r>
              <a:rPr lang="pl-PL" sz="2600" i="1" dirty="0"/>
              <a:t>. Roberto Privitera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pl-PL" sz="2600" i="1" dirty="0"/>
              <a:t>tel. kom.: +48 503 043 034</a:t>
            </a:r>
            <a:br>
              <a:rPr lang="pl-PL" sz="2600" i="1" dirty="0"/>
            </a:br>
            <a:r>
              <a:rPr lang="pl-PL" sz="2600" i="1" dirty="0"/>
              <a:t>e-mail : </a:t>
            </a:r>
            <a:r>
              <a:rPr lang="pl-PL" sz="2600" i="1" dirty="0">
                <a:hlinkClick r:id="rId2"/>
              </a:rPr>
              <a:t>robertoprivitera@wp.pl</a:t>
            </a:r>
            <a:endParaRPr lang="pl-PL" sz="2600" i="1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pl-PL" sz="2000" i="1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pl-PL" sz="1400" i="1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pl-PL" sz="1400" i="1" dirty="0"/>
              <a:t>© </a:t>
            </a:r>
            <a:r>
              <a:rPr lang="pl-PL" sz="1400" i="1" dirty="0" smtClean="0"/>
              <a:t>2025 </a:t>
            </a:r>
            <a:r>
              <a:rPr lang="pl-PL" sz="1400" i="1" dirty="0"/>
              <a:t>Szkoła Prawa Włoskiego </a:t>
            </a:r>
            <a:r>
              <a:rPr lang="pl-PL" sz="1400" i="1" dirty="0" err="1" smtClean="0"/>
              <a:t>WPiA</a:t>
            </a:r>
            <a:r>
              <a:rPr lang="pl-PL" sz="1400" i="1" dirty="0" smtClean="0"/>
              <a:t> </a:t>
            </a:r>
            <a:r>
              <a:rPr lang="pl-PL" sz="1400" i="1" dirty="0"/>
              <a:t>UW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0784" y="199293"/>
            <a:ext cx="1457325" cy="176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293166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185</Words>
  <Application>Microsoft Office PowerPoint</Application>
  <PresentationFormat>Niestandardowy</PresentationFormat>
  <Paragraphs>44</Paragraphs>
  <Slides>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9" baseType="lpstr">
      <vt:lpstr>Motyw pakietu Office</vt:lpstr>
      <vt:lpstr>2002-2026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Paweł Dymiński</dc:creator>
  <cp:lastModifiedBy>Paulina Skwarska</cp:lastModifiedBy>
  <cp:revision>48</cp:revision>
  <dcterms:created xsi:type="dcterms:W3CDTF">2013-05-16T09:52:56Z</dcterms:created>
  <dcterms:modified xsi:type="dcterms:W3CDTF">2025-08-12T13:38:27Z</dcterms:modified>
</cp:coreProperties>
</file>